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1"/>
  </p:sldMasterIdLst>
  <p:notesMasterIdLst>
    <p:notesMasterId r:id="rId24"/>
  </p:notesMasterIdLst>
  <p:sldIdLst>
    <p:sldId id="332" r:id="rId2"/>
    <p:sldId id="338" r:id="rId3"/>
    <p:sldId id="339" r:id="rId4"/>
    <p:sldId id="340" r:id="rId5"/>
    <p:sldId id="343" r:id="rId6"/>
    <p:sldId id="341" r:id="rId7"/>
    <p:sldId id="347" r:id="rId8"/>
    <p:sldId id="344" r:id="rId9"/>
    <p:sldId id="331" r:id="rId10"/>
    <p:sldId id="333" r:id="rId11"/>
    <p:sldId id="334" r:id="rId12"/>
    <p:sldId id="335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A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81" autoAdjust="0"/>
    <p:restoredTop sz="93878" autoAdjust="0"/>
  </p:normalViewPr>
  <p:slideViewPr>
    <p:cSldViewPr snapToGrid="0">
      <p:cViewPr varScale="1">
        <p:scale>
          <a:sx n="81" d="100"/>
          <a:sy n="81" d="100"/>
        </p:scale>
        <p:origin x="1162" y="67"/>
      </p:cViewPr>
      <p:guideLst>
        <p:guide orient="horz" pos="2166"/>
        <p:guide pos="38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65C10-3709-4379-AA53-64C1EBDC1945}" type="datetimeFigureOut">
              <a:rPr lang="zh-CN" altLang="en-US" smtClean="0"/>
              <a:pPr/>
              <a:t>2018/4/10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7ECAE-AB95-4919-AE55-679187F360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781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50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63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7322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9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8764" y="3227819"/>
            <a:ext cx="6730368" cy="3630181"/>
          </a:xfrm>
          <a:prstGeom prst="rect">
            <a:avLst/>
          </a:prstGeom>
        </p:spPr>
      </p:pic>
      <p:pic>
        <p:nvPicPr>
          <p:cNvPr id="6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1" y="235974"/>
            <a:ext cx="1452621" cy="77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0" y="1017639"/>
            <a:ext cx="12192000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altLang="zh-CN" sz="5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Яблочный растительный экстракт</a:t>
            </a:r>
            <a:endParaRPr lang="en-US" altLang="zh-CN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223568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Благодаря передовым мировым технологиям </a:t>
            </a:r>
          </a:p>
          <a:p>
            <a:pPr algn="ctr"/>
            <a:r>
              <a:rPr lang="ru-RU" altLang="zh-CN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помогаем женщинам обрести молодость и энергичность</a:t>
            </a:r>
            <a:endParaRPr lang="zh-CN" altLang="en-US" sz="28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1846" y="0"/>
            <a:ext cx="57869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dd78a411e0a639f736d80d3231b4f89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1110" y="0"/>
            <a:ext cx="4960890" cy="6858000"/>
          </a:xfrm>
          <a:prstGeom prst="rect">
            <a:avLst/>
          </a:prstGeom>
        </p:spPr>
      </p:pic>
      <p:pic>
        <p:nvPicPr>
          <p:cNvPr id="4" name="图片 3" descr="c56c0fd87a90e5c6544de86a455057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1910" y="265472"/>
            <a:ext cx="2184127" cy="313650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209368" y="3790335"/>
            <a:ext cx="5855109" cy="2477730"/>
            <a:chOff x="1209368" y="3790335"/>
            <a:chExt cx="5855109" cy="2477730"/>
          </a:xfrm>
        </p:grpSpPr>
        <p:sp>
          <p:nvSpPr>
            <p:cNvPr id="5" name="矩形 4"/>
            <p:cNvSpPr/>
            <p:nvPr/>
          </p:nvSpPr>
          <p:spPr>
            <a:xfrm>
              <a:off x="1224116" y="3937819"/>
              <a:ext cx="5810865" cy="216982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ts val="5400"/>
                </a:lnSpc>
              </a:pPr>
              <a:r>
                <a:rPr lang="zh-CN" altLang="en-US" sz="4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上一个敢说</a:t>
              </a:r>
              <a:endParaRPr lang="en-US" altLang="zh-CN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lnSpc>
                  <a:spcPts val="5400"/>
                </a:lnSpc>
              </a:pPr>
              <a:r>
                <a:rPr lang="zh-CN" altLang="en-US" sz="4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我老婆不漂亮的就是他</a:t>
              </a:r>
              <a:endParaRPr lang="en-US" altLang="zh-CN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lnSpc>
                  <a:spcPts val="5400"/>
                </a:lnSpc>
              </a:pPr>
              <a:r>
                <a:rPr lang="zh-CN" altLang="en-US" sz="4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兄弟 你看着办</a:t>
              </a:r>
              <a:endParaRPr lang="en-US" altLang="zh-CN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圆角矩形标注 5"/>
            <p:cNvSpPr/>
            <p:nvPr/>
          </p:nvSpPr>
          <p:spPr>
            <a:xfrm>
              <a:off x="1209368" y="3790335"/>
              <a:ext cx="5855109" cy="2477730"/>
            </a:xfrm>
            <a:prstGeom prst="wedgeRoundRectCallout">
              <a:avLst>
                <a:gd name="adj1" fmla="val 60350"/>
                <a:gd name="adj2" fmla="val -46361"/>
                <a:gd name="adj3" fmla="val 16667"/>
              </a:avLst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2e29fb851fc2148b7d9a9f9e0addb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17" y="1105131"/>
            <a:ext cx="5347936" cy="469098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096000" y="999998"/>
            <a:ext cx="576489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zh-C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Первая леди США </a:t>
            </a:r>
            <a:r>
              <a:rPr lang="en-US" altLang="zh-C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Michelle Obama</a:t>
            </a:r>
            <a:r>
              <a:rPr lang="ru-RU" altLang="zh-C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: согласно американскому изданию «</a:t>
            </a:r>
            <a:r>
              <a:rPr lang="en-US" altLang="zh-C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Vogue</a:t>
            </a:r>
            <a:r>
              <a:rPr lang="ru-RU" altLang="zh-C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», первая леди США </a:t>
            </a:r>
            <a:r>
              <a:rPr lang="en-US" altLang="zh-C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Michelle Obama</a:t>
            </a:r>
            <a:r>
              <a:rPr lang="ru-RU" altLang="zh-C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выглядела очень молодо только потому, что она употребляла в пищу очень дорогие стволовые клетки яблока, которые экстрагировались из очень редкого сорта швейцарских яблок, которые обладали очень мощным антиоксидантным действием в течение многих месяцев и обладали потрясающим эффектом замедления процессов старения клеток кожи.</a:t>
            </a:r>
            <a:endParaRPr lang="zh-CN" altLang="en-US" sz="2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algn="ctr"/>
            <a:endParaRPr lang="zh-CN" altLang="en-US" sz="20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e135283d487029fe6320ab06e17774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112" y="2544769"/>
            <a:ext cx="4182589" cy="298646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586592" y="1532083"/>
            <a:ext cx="3200400" cy="419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zh-C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Снижает «три высоких»: высокое давление, высокое содержание сахара в крови и высокое содержание липидов в крови;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zh-C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Обладает антиоксидантной активностью, замедляет старение.</a:t>
            </a:r>
          </a:p>
        </p:txBody>
      </p:sp>
      <p:sp>
        <p:nvSpPr>
          <p:cNvPr id="10" name="矩形 9"/>
          <p:cNvSpPr/>
          <p:nvPr/>
        </p:nvSpPr>
        <p:spPr>
          <a:xfrm>
            <a:off x="450936" y="2329841"/>
            <a:ext cx="3834175" cy="336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zh-C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Очищает кишечник, выводит застарелые каловые камни;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zh-C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Улучшает функционирование кишечника;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zh-C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Питает кожу лица и ухаживает за ней;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zh-C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Активизирует клеточный метаболизм;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707923"/>
            <a:ext cx="12192000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altLang="zh-CN" sz="3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ЯБЛОЧНЫЙ РАСТИТЕЛЬНЫЙ ЭКСТРАКТ</a:t>
            </a:r>
            <a:endParaRPr lang="en-US" altLang="zh-CN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21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57361" y="2411885"/>
            <a:ext cx="5269584" cy="2345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</a:t>
            </a:r>
            <a:r>
              <a:rPr lang="ru-RU" altLang="zh-CN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 </a:t>
            </a:r>
            <a:r>
              <a:rPr lang="ru-RU" altLang="zh-CN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Очищает кишечник, выводит застарелые каловые камни, р</a:t>
            </a:r>
            <a:r>
              <a:rPr lang="ru-RU" altLang="zh-CN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ешает вопрос с запорами, способствует втягиванию  живота, кожа становится упругой и красивой, выводит токсины.</a:t>
            </a:r>
            <a:endParaRPr lang="en-US" altLang="zh-CN" sz="20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1479" y="1567541"/>
            <a:ext cx="4876478" cy="364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56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21780" y="2256339"/>
            <a:ext cx="4555673" cy="2345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</a:t>
            </a:r>
            <a:r>
              <a:rPr lang="ru-RU" altLang="zh-CN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 Содержит олигосахариды, улучшает функционирование кишечника, стимулирует пищеварение и всасывание полезных веществ, укрепляет организм.</a:t>
            </a:r>
            <a:endParaRPr lang="en-US" altLang="zh-CN" sz="20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1508" y="1191987"/>
            <a:ext cx="5309145" cy="42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27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79475" y="1723362"/>
            <a:ext cx="4767944" cy="326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</a:t>
            </a:r>
            <a:r>
              <a:rPr lang="ru-RU" altLang="zh-CN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 </a:t>
            </a:r>
            <a:r>
              <a:rPr lang="ru-RU" altLang="zh-CN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Питает кожу лица и ухаживает за ней, э</a:t>
            </a:r>
            <a:r>
              <a:rPr lang="ru-RU" altLang="zh-CN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ффективно предотвращает образование пигментных пятен, решает вопрос юношеских угрей и т.п. вопросы с кожей, увлажняет кожу, она приобретает здоровый блеск, замедляет старение.</a:t>
            </a:r>
          </a:p>
        </p:txBody>
      </p:sp>
      <p:pic>
        <p:nvPicPr>
          <p:cNvPr id="3" name="图片 2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581" y="1355272"/>
            <a:ext cx="5225695" cy="419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68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06153" y="2074783"/>
            <a:ext cx="503391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4</a:t>
            </a:r>
            <a:r>
              <a:rPr lang="ru-RU" altLang="zh-CN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 Активизирует клеточный метаболизм, содержит стволовые клетки яблок и женьшеня, способен активизировать и тонизировать клетки, ускоряет метаболизм, возвращает молодость.</a:t>
            </a:r>
            <a:endParaRPr lang="en-US" altLang="zh-CN" sz="20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20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7134" y="1567543"/>
            <a:ext cx="5486400" cy="382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71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42202" y="2074783"/>
            <a:ext cx="527035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5</a:t>
            </a:r>
            <a:r>
              <a:rPr lang="ru-RU" altLang="zh-CN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 Способен эффективно снижать «три высоких»: артериальное давление, содержание липидов и сахара в крови, регулирует обмен веществ в организме человека, предотвращает ожирение.</a:t>
            </a:r>
            <a:endParaRPr lang="en-US" altLang="zh-CN" sz="20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20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934" y="1191985"/>
            <a:ext cx="5651592" cy="397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49971" y="1600200"/>
            <a:ext cx="5353459" cy="326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6</a:t>
            </a:r>
            <a:r>
              <a:rPr lang="ru-RU" altLang="zh-CN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 </a:t>
            </a:r>
            <a:r>
              <a:rPr lang="ru-RU" altLang="zh-CN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Обладает антиоксидантной активностью, замедляет старение, с</a:t>
            </a:r>
            <a:r>
              <a:rPr lang="ru-RU" altLang="zh-CN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пособен повышать балансирующую и гармонизирующую способность организма, эффективно предотвращает старение, регулирует физиологические функции у женщин, выравнивает гормональный фон у женщин.</a:t>
            </a:r>
            <a:endParaRPr lang="en-US" altLang="zh-CN" sz="20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0449" y="1600200"/>
            <a:ext cx="5200107" cy="365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796414"/>
            <a:ext cx="12192000" cy="7694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altLang="zh-CN" sz="4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Вы кушаете овощи и рис?</a:t>
            </a:r>
            <a:endParaRPr lang="en-US" altLang="zh-CN" sz="44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1740" y="2165089"/>
            <a:ext cx="61050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altLang="zh-CN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В настоящее время в КНР:</a:t>
            </a:r>
          </a:p>
          <a:p>
            <a:pPr algn="just">
              <a:lnSpc>
                <a:spcPct val="150000"/>
              </a:lnSpc>
            </a:pPr>
            <a:r>
              <a:rPr lang="ru-RU" altLang="zh-CN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Производство пестицидов – 1,7 млн тонн, </a:t>
            </a:r>
          </a:p>
          <a:p>
            <a:pPr algn="just">
              <a:lnSpc>
                <a:spcPct val="150000"/>
              </a:lnSpc>
            </a:pPr>
            <a:r>
              <a:rPr lang="ru-RU" altLang="zh-CN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Посевная площадь - 120 млн га,</a:t>
            </a:r>
            <a:endParaRPr lang="en-US" altLang="zh-CN" sz="2400" b="1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zh-CN" sz="2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В среднем, </a:t>
            </a:r>
            <a:r>
              <a:rPr lang="ru-RU" altLang="zh-CN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на 1 га используется около 14 кг пестицидов, остаточные пестициды составляют 60-70%.</a:t>
            </a:r>
            <a:endParaRPr lang="zh-CN" alt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 descr="农药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3463" y="2075711"/>
            <a:ext cx="4670325" cy="350274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627695" y="1167125"/>
            <a:ext cx="9184849" cy="5539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altLang="zh-CN" sz="3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Упаковка: в 1 коробке 15 пакетиков по 5 грамм. </a:t>
            </a:r>
          </a:p>
        </p:txBody>
      </p:sp>
      <p:pic>
        <p:nvPicPr>
          <p:cNvPr id="9" name="图片 8" descr="图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471" y="2768692"/>
            <a:ext cx="7198781" cy="388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78329"/>
      </p:ext>
    </p:extLst>
  </p:cSld>
  <p:clrMapOvr>
    <a:masterClrMapping/>
  </p:clrMapOvr>
  <p:transition spd="med"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xpic32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0408" y="0"/>
            <a:ext cx="4831592" cy="6858000"/>
          </a:xfrm>
          <a:prstGeom prst="rect">
            <a:avLst/>
          </a:prstGeom>
        </p:spPr>
      </p:pic>
      <p:grpSp>
        <p:nvGrpSpPr>
          <p:cNvPr id="2" name="组合 7"/>
          <p:cNvGrpSpPr/>
          <p:nvPr/>
        </p:nvGrpSpPr>
        <p:grpSpPr>
          <a:xfrm>
            <a:off x="542417" y="1035126"/>
            <a:ext cx="6444396" cy="4060387"/>
            <a:chOff x="-91130" y="1674151"/>
            <a:chExt cx="7810728" cy="57090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矩形 4"/>
            <p:cNvSpPr/>
            <p:nvPr/>
          </p:nvSpPr>
          <p:spPr>
            <a:xfrm>
              <a:off x="41882" y="2325048"/>
              <a:ext cx="7544704" cy="36852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7000"/>
                </a:lnSpc>
              </a:pPr>
              <a:r>
                <a:rPr lang="ru-RU" altLang="zh-CN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Способ применения: 1 раз в день, растворить в теплой воде 1 пакетик напитка и выпить, ежедневно можно применять не более 2 пакетиков.</a:t>
              </a: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-91130" y="1674151"/>
              <a:ext cx="7810728" cy="5709042"/>
            </a:xfrm>
            <a:prstGeom prst="roundRect">
              <a:avLst>
                <a:gd name="adj" fmla="val 8361"/>
              </a:avLst>
            </a:prstGeom>
            <a:noFill/>
            <a:ln w="635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b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3931769"/>
      </p:ext>
    </p:extLst>
  </p:cSld>
  <p:clrMapOvr>
    <a:masterClrMapping/>
  </p:clrMapOvr>
  <p:transition spd="med"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0" y="1842651"/>
            <a:ext cx="12192000" cy="255454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altLang="zh-CN" sz="8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Спасибо</a:t>
            </a:r>
            <a:endParaRPr lang="en-US" altLang="zh-CN" sz="8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8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FOR YOU</a:t>
            </a:r>
            <a:r>
              <a:rPr lang="ru-RU" altLang="zh-CN" sz="8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!</a:t>
            </a:r>
            <a:endParaRPr lang="zh-CN" altLang="en-US" sz="8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5588985"/>
      </p:ext>
    </p:extLst>
  </p:cSld>
  <p:clrMapOvr>
    <a:masterClrMapping/>
  </p:clrMapOvr>
  <p:transition spd="med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48402" y="914401"/>
            <a:ext cx="5137353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altLang="zh-CN" sz="4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Вы кушаете мясо</a:t>
            </a:r>
            <a:r>
              <a:rPr lang="zh-CN" alt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？</a:t>
            </a:r>
            <a:endParaRPr lang="en-US" altLang="zh-CN" sz="40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内容占位符 7" descr="熟睡的猪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904" y="678204"/>
            <a:ext cx="4439266" cy="2664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内容占位符 4" descr="肉食鸡.bmp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220" y="3766133"/>
            <a:ext cx="4426947" cy="2678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5859756" y="1903641"/>
            <a:ext cx="53143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altLang="zh-CN" sz="2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В животноводстве и птицеводстве используют запрещенные лекарства (например, </a:t>
            </a:r>
            <a:r>
              <a:rPr lang="ru-RU" altLang="zh-CN" sz="20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рактопамин</a:t>
            </a:r>
            <a:r>
              <a:rPr lang="ru-RU" altLang="zh-CN" sz="2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(для увеличения мышечной массы, гормоны и т.д.) .</a:t>
            </a:r>
          </a:p>
          <a:p>
            <a:pPr marL="457200" indent="-457200" algn="just">
              <a:buAutoNum type="arabicPeriod"/>
            </a:pPr>
            <a:r>
              <a:rPr lang="ru-RU" altLang="zh-CN" sz="2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Заболевших животных усиленно кормят антибиотиками, что приводит к нарушению их развития, поэтому их забивают и отправляют на рынок.</a:t>
            </a:r>
          </a:p>
          <a:p>
            <a:pPr marL="457200" indent="-457200" algn="just">
              <a:buAutoNum type="arabicPeriod"/>
            </a:pPr>
            <a:r>
              <a:rPr lang="ru-RU" altLang="zh-CN" sz="2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Мясо умерших животных может попадать на рынок вместе с остальным мясом.</a:t>
            </a:r>
            <a:endParaRPr lang="ru-RU" altLang="zh-CN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30943"/>
            <a:ext cx="12192000" cy="8309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altLang="zh-CN" sz="4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Вы пьете чай</a:t>
            </a:r>
            <a:r>
              <a:rPr lang="zh-CN" altLang="en-US" sz="4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？</a:t>
            </a:r>
            <a:endParaRPr lang="en-US" altLang="zh-CN" sz="48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0687" y="2162483"/>
            <a:ext cx="4809817" cy="379586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6250" y="2162483"/>
            <a:ext cx="6051111" cy="4191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altLang="zh-CN" sz="2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Некоторые нечестные производители чая: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zh-CN" sz="2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во время посадки распыляют высокотоксичные </a:t>
            </a:r>
            <a:r>
              <a:rPr lang="ru-RU" altLang="zh-CN" sz="20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метамидофосы</a:t>
            </a:r>
            <a:r>
              <a:rPr lang="ru-RU" altLang="zh-CN" sz="2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или пестицид 1605;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zh-CN" sz="2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для обработки чайных листьев используют промышленные пигменты, чтобы они выглядели ярко-зелеными, блестящими и красивыми;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zh-CN" sz="2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в процессе хранения используют консерванты.</a:t>
            </a:r>
            <a:endParaRPr lang="zh-CN" altLang="en-US" sz="2000" b="1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61821" y="590583"/>
            <a:ext cx="6499123" cy="14465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altLang="zh-CN" sz="4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Вы используете растительное  масло</a:t>
            </a:r>
            <a:r>
              <a:rPr lang="zh-CN" altLang="en-US" sz="4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？</a:t>
            </a:r>
            <a:endParaRPr lang="en-US" altLang="zh-CN" sz="44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63382" y="247907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altLang="zh-CN" sz="2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Государственные статистические данные КНР показывают, что ежегодно в Китае используется около 3 млн тонн уже использованного, отработанного масла, то есть, когда Вы питаетесь в кафе, возможно, 1 раз из 10-ти блюда будут приготовлены на отработанном масле.</a:t>
            </a:r>
            <a:endParaRPr lang="zh-CN" altLang="en-US" sz="2000" b="1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20232063277bcc6cb46940625537c1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8981" y="742501"/>
            <a:ext cx="3987381" cy="2594275"/>
          </a:xfrm>
          <a:prstGeom prst="rect">
            <a:avLst/>
          </a:prstGeom>
        </p:spPr>
      </p:pic>
      <p:pic>
        <p:nvPicPr>
          <p:cNvPr id="7" name="图片 6" descr="f230b296a35f991fb8982b6230b6c7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644" y="3657599"/>
            <a:ext cx="3982065" cy="25838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07167"/>
            <a:ext cx="12192000" cy="7694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altLang="zh-CN" sz="4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Вы кушаете фрукты?</a:t>
            </a:r>
            <a:endParaRPr lang="en-US" altLang="zh-CN" sz="44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1402" y="912557"/>
            <a:ext cx="7843930" cy="5927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</a:pPr>
            <a:r>
              <a:rPr lang="ru-RU" altLang="zh-CN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Арбузы</a:t>
            </a:r>
            <a:r>
              <a:rPr lang="zh-CN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：</a:t>
            </a:r>
            <a:r>
              <a:rPr lang="ru-RU" altLang="zh-CN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добавка вещества, способствующего разбуханию массы </a:t>
            </a:r>
            <a:r>
              <a:rPr lang="zh-CN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     </a:t>
            </a:r>
          </a:p>
          <a:p>
            <a:pPr algn="just">
              <a:lnSpc>
                <a:spcPts val="3500"/>
              </a:lnSpc>
            </a:pPr>
            <a:r>
              <a:rPr lang="ru-RU" altLang="zh-CN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Манго: использование негашеной извести для предотвращения пожелтения. </a:t>
            </a:r>
          </a:p>
          <a:p>
            <a:pPr algn="just">
              <a:lnSpc>
                <a:spcPts val="3500"/>
              </a:lnSpc>
            </a:pPr>
            <a:r>
              <a:rPr lang="ru-RU" altLang="zh-CN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Груша: добавка пролактина для ускорения </a:t>
            </a:r>
            <a:r>
              <a:rPr lang="ru-RU" altLang="zh-CN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поспевания</a:t>
            </a:r>
            <a:r>
              <a:rPr lang="ru-RU" altLang="zh-CN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3500"/>
              </a:lnSpc>
            </a:pPr>
            <a:r>
              <a:rPr lang="ru-RU" altLang="zh-CN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Хурма: добавка дрожжей для ускорения </a:t>
            </a:r>
            <a:r>
              <a:rPr lang="ru-RU" altLang="zh-CN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поспевания</a:t>
            </a:r>
            <a:r>
              <a:rPr lang="ru-RU" altLang="zh-CN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3500"/>
              </a:lnSpc>
            </a:pPr>
            <a:r>
              <a:rPr lang="ru-RU" altLang="zh-CN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Персик: </a:t>
            </a:r>
            <a:r>
              <a:rPr lang="ru-RU" altLang="zh-CN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обрабатка</a:t>
            </a:r>
            <a:r>
              <a:rPr lang="ru-RU" altLang="zh-CN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раствором промышленной лимонной кислоты.</a:t>
            </a:r>
          </a:p>
          <a:p>
            <a:pPr algn="just">
              <a:lnSpc>
                <a:spcPts val="3500"/>
              </a:lnSpc>
            </a:pPr>
            <a:r>
              <a:rPr lang="ru-RU" altLang="zh-CN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Крупные финики: подкрашивание химикатами.</a:t>
            </a:r>
          </a:p>
          <a:p>
            <a:pPr algn="just">
              <a:lnSpc>
                <a:spcPts val="3500"/>
              </a:lnSpc>
            </a:pPr>
            <a:r>
              <a:rPr lang="ru-RU" altLang="zh-CN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Личжи</a:t>
            </a:r>
            <a:r>
              <a:rPr lang="ru-RU" altLang="zh-CN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: замачивание в серной кислоте для улучшения цвета.</a:t>
            </a:r>
          </a:p>
          <a:p>
            <a:pPr algn="just">
              <a:lnSpc>
                <a:spcPts val="3500"/>
              </a:lnSpc>
            </a:pPr>
            <a:r>
              <a:rPr lang="ru-RU" altLang="zh-CN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Лонган</a:t>
            </a:r>
            <a:r>
              <a:rPr lang="ru-RU" altLang="zh-CN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(</a:t>
            </a:r>
            <a:r>
              <a:rPr lang="ru-RU" altLang="zh-CN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гуйюань</a:t>
            </a:r>
            <a:r>
              <a:rPr lang="ru-RU" altLang="zh-CN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): распыление серы для придания блеска и яркости.</a:t>
            </a:r>
          </a:p>
          <a:p>
            <a:pPr algn="just">
              <a:lnSpc>
                <a:spcPts val="3500"/>
              </a:lnSpc>
            </a:pPr>
            <a:r>
              <a:rPr lang="ru-RU" altLang="zh-CN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Цитрусовые: промышленная полировка парафином.</a:t>
            </a:r>
          </a:p>
          <a:p>
            <a:pPr algn="just">
              <a:lnSpc>
                <a:spcPts val="3500"/>
              </a:lnSpc>
            </a:pPr>
            <a:r>
              <a:rPr lang="ru-RU" altLang="zh-CN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Помидоры: использование красного пигмента для повышения насыщенности цвета.</a:t>
            </a:r>
          </a:p>
          <a:p>
            <a:pPr algn="just">
              <a:lnSpc>
                <a:spcPts val="3500"/>
              </a:lnSpc>
            </a:pPr>
            <a:r>
              <a:rPr lang="ru-RU" altLang="zh-CN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Виноград: пропитывание разбавленным раствором </a:t>
            </a:r>
            <a:r>
              <a:rPr lang="ru-RU" altLang="zh-CN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этефона</a:t>
            </a:r>
            <a:r>
              <a:rPr lang="ru-RU" altLang="zh-CN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</a:t>
            </a:r>
            <a:endParaRPr lang="zh-CN" altLang="en-US" b="1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13ff4a4d26115079e0bd05ab979cc39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1273" y="2151001"/>
            <a:ext cx="4052271" cy="29435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3674" y="3748998"/>
            <a:ext cx="10917049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      </a:t>
            </a:r>
            <a:r>
              <a:rPr lang="ru-RU" altLang="zh-C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Наличие токсинов в организме может привести к дисфункции органов, тканей и клеток, дисбалансу энергии </a:t>
            </a:r>
            <a:r>
              <a:rPr lang="ru-RU" altLang="zh-CN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ци</a:t>
            </a:r>
            <a:r>
              <a:rPr lang="ru-RU" altLang="zh-C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и крови, дисгармонии </a:t>
            </a:r>
            <a:r>
              <a:rPr lang="ru-RU" altLang="zh-CN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инь</a:t>
            </a:r>
            <a:r>
              <a:rPr lang="ru-RU" altLang="zh-C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и </a:t>
            </a:r>
            <a:r>
              <a:rPr lang="ru-RU" altLang="zh-CN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ян</a:t>
            </a:r>
            <a:r>
              <a:rPr lang="ru-RU" altLang="zh-C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а также к различным заболеваниям. Например: запоры, угри, головные боли, бессонница, метеоризм, увеличение веса, огрубение кожи, пигментация и т.д.</a:t>
            </a:r>
            <a:endParaRPr lang="zh-CN" altLang="en-US" sz="2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 descr="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1457" y="1291012"/>
            <a:ext cx="2079523" cy="2148268"/>
          </a:xfrm>
          <a:prstGeom prst="rect">
            <a:avLst/>
          </a:prstGeom>
        </p:spPr>
      </p:pic>
      <p:pic>
        <p:nvPicPr>
          <p:cNvPr id="5" name="图片 4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988" y="1150374"/>
            <a:ext cx="1829761" cy="2258964"/>
          </a:xfrm>
          <a:prstGeom prst="rect">
            <a:avLst/>
          </a:prstGeom>
        </p:spPr>
      </p:pic>
      <p:pic>
        <p:nvPicPr>
          <p:cNvPr id="6" name="图片 5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1805" y="1456846"/>
            <a:ext cx="2231924" cy="1920535"/>
          </a:xfrm>
          <a:prstGeom prst="rect">
            <a:avLst/>
          </a:prstGeom>
        </p:spPr>
      </p:pic>
      <p:pic>
        <p:nvPicPr>
          <p:cNvPr id="7" name="图片 6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53872" y="1213508"/>
            <a:ext cx="1910606" cy="2151583"/>
          </a:xfrm>
          <a:prstGeom prst="rect">
            <a:avLst/>
          </a:prstGeom>
        </p:spPr>
      </p:pic>
      <p:pic>
        <p:nvPicPr>
          <p:cNvPr id="8" name="图片 7" descr="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76864" y="971709"/>
            <a:ext cx="2103860" cy="23638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苹果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426" y="1814050"/>
            <a:ext cx="6221259" cy="41885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290404" y="2360228"/>
            <a:ext cx="4474248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zh-CN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Стволовые клетки женьшеня и яблок;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zh-CN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Фруктово-овощной ферментированный порошок;</a:t>
            </a:r>
            <a:endParaRPr lang="en-US" altLang="zh-CN" sz="2400" b="1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zh-CN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Фруктовые олигосахариды.</a:t>
            </a:r>
            <a:endParaRPr lang="zh-CN" altLang="en-US" sz="2400" b="1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81565" y="640176"/>
            <a:ext cx="7901354" cy="8309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altLang="zh-CN" sz="4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Уникальная рецептура</a:t>
            </a:r>
            <a:endParaRPr lang="en-US" altLang="zh-CN" sz="48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829e22b6ef1bc2a66bf4284305148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269" y="1204484"/>
            <a:ext cx="4014957" cy="482760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34581" y="840659"/>
            <a:ext cx="8357419" cy="10156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altLang="zh-CN" sz="6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Волшебное яблоко</a:t>
            </a:r>
            <a:endParaRPr lang="en-US" altLang="zh-CN" sz="6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14452" y="2168379"/>
            <a:ext cx="6459794" cy="407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zh-CN" alt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      </a:t>
            </a:r>
            <a:r>
              <a:rPr lang="ru-RU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Этот редкий сорт яблока, обнаруженный в 18-м веке швейцарскими учеными, называется яблоком «</a:t>
            </a:r>
            <a:r>
              <a:rPr lang="ru-RU" altLang="zh-CN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Uttwiler</a:t>
            </a:r>
            <a:r>
              <a:rPr lang="ru-RU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ru-RU" altLang="zh-CN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Sptlauber</a:t>
            </a:r>
            <a:r>
              <a:rPr lang="ru-RU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». Однако на вкус этот сорт яблок не такой сладкий, как можно подумать, наоборот, очень кислый, поэтому не так много людей его выращивают. Однако после созревания и снятия яблока с ветки оно может оставаться свежим в течение 4-6 месяцев. Если кора яблони или оставшиеся на ветке плоды получают повреждение, они могут </a:t>
            </a:r>
            <a:r>
              <a:rPr lang="ru-RU" altLang="zh-CN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саморегенерироваться</a:t>
            </a:r>
            <a:r>
              <a:rPr lang="ru-RU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т.е. «рана зарастает». Ученые извлекли стволовые клетки яблока и обнаружили, что они могут стимулировать регенерацию 80% клеток организма человека. Его целебное и антивозрастное действия просто потрясающие!</a:t>
            </a:r>
            <a:endParaRPr lang="zh-CN" altLang="en-US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3035</TotalTime>
  <Words>844</Words>
  <Application>Microsoft Office PowerPoint</Application>
  <PresentationFormat>Широкоэкранный</PresentationFormat>
  <Paragraphs>59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微软雅黑</vt:lpstr>
      <vt:lpstr>宋体</vt:lpstr>
      <vt:lpstr>Arial</vt:lpstr>
      <vt:lpstr>Calibri</vt:lpstr>
      <vt:lpstr>Times New Roman</vt:lpstr>
      <vt:lpstr>2_自定义设计方案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YANGS-PC</dc:creator>
  <cp:lastModifiedBy>ASUS</cp:lastModifiedBy>
  <cp:revision>297</cp:revision>
  <dcterms:created xsi:type="dcterms:W3CDTF">2015-09-14T07:18:00Z</dcterms:created>
  <dcterms:modified xsi:type="dcterms:W3CDTF">2018-04-10T11:38:47Z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2052-10.1.0.6202</vt:lpwstr>
  </property>
</Properties>
</file>